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58" d="100"/>
          <a:sy n="58" d="100"/>
        </p:scale>
        <p:origin x="90" y="13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96B3BD24-BD7A-4CCE-A5A3-8720ABAACE90}" type="datetimeFigureOut">
              <a:rPr lang="en-GB" smtClean="0"/>
              <a:t>21/02/2019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E4A90C2-A772-4BCB-9299-1A1E3BF5D92A}" type="slidenum">
              <a:rPr lang="en-GB" smtClean="0"/>
              <a:t>‹#›</a:t>
            </a:fld>
            <a:endParaRPr lang="en-GB"/>
          </a:p>
        </p:txBody>
      </p:sp>
    </p:spTree>
    <p:extLst>
      <p:ext uri="{BB962C8B-B14F-4D97-AF65-F5344CB8AC3E}">
        <p14:creationId xmlns:p14="http://schemas.microsoft.com/office/powerpoint/2010/main" val="1611725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96B3BD24-BD7A-4CCE-A5A3-8720ABAACE90}" type="datetimeFigureOut">
              <a:rPr lang="en-GB" smtClean="0"/>
              <a:t>21/02/2019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E4A90C2-A772-4BCB-9299-1A1E3BF5D92A}" type="slidenum">
              <a:rPr lang="en-GB" smtClean="0"/>
              <a:t>‹#›</a:t>
            </a:fld>
            <a:endParaRPr lang="en-GB"/>
          </a:p>
        </p:txBody>
      </p:sp>
    </p:spTree>
    <p:extLst>
      <p:ext uri="{BB962C8B-B14F-4D97-AF65-F5344CB8AC3E}">
        <p14:creationId xmlns:p14="http://schemas.microsoft.com/office/powerpoint/2010/main" val="4116837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96B3BD24-BD7A-4CCE-A5A3-8720ABAACE90}" type="datetimeFigureOut">
              <a:rPr lang="en-GB" smtClean="0"/>
              <a:t>21/02/2019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E4A90C2-A772-4BCB-9299-1A1E3BF5D92A}" type="slidenum">
              <a:rPr lang="en-GB" smtClean="0"/>
              <a:t>‹#›</a:t>
            </a:fld>
            <a:endParaRPr lang="en-GB"/>
          </a:p>
        </p:txBody>
      </p:sp>
    </p:spTree>
    <p:extLst>
      <p:ext uri="{BB962C8B-B14F-4D97-AF65-F5344CB8AC3E}">
        <p14:creationId xmlns:p14="http://schemas.microsoft.com/office/powerpoint/2010/main" val="3620893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6" name="Rectangle 5"/>
          <p:cNvSpPr/>
          <p:nvPr userDrawn="1"/>
        </p:nvSpPr>
        <p:spPr>
          <a:xfrm>
            <a:off x="0" y="0"/>
            <a:ext cx="6104021" cy="344103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p:cNvSpPr/>
          <p:nvPr userDrawn="1"/>
        </p:nvSpPr>
        <p:spPr>
          <a:xfrm>
            <a:off x="-8021" y="3424990"/>
            <a:ext cx="6104021" cy="3441032"/>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p:cNvSpPr/>
          <p:nvPr userDrawn="1"/>
        </p:nvSpPr>
        <p:spPr>
          <a:xfrm>
            <a:off x="6087979" y="3424989"/>
            <a:ext cx="6104021" cy="344103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userDrawn="1"/>
        </p:nvSpPr>
        <p:spPr>
          <a:xfrm>
            <a:off x="6096000" y="0"/>
            <a:ext cx="6104021" cy="344103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ounded Rectangle 14"/>
          <p:cNvSpPr/>
          <p:nvPr userDrawn="1"/>
        </p:nvSpPr>
        <p:spPr>
          <a:xfrm>
            <a:off x="144379" y="152400"/>
            <a:ext cx="11903242" cy="6585284"/>
          </a:xfrm>
          <a:prstGeom prst="roundRect">
            <a:avLst>
              <a:gd name="adj" fmla="val 3878"/>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TextBox 15"/>
          <p:cNvSpPr txBox="1"/>
          <p:nvPr userDrawn="1"/>
        </p:nvSpPr>
        <p:spPr>
          <a:xfrm>
            <a:off x="144379" y="1122081"/>
            <a:ext cx="11903241" cy="769441"/>
          </a:xfrm>
          <a:prstGeom prst="rect">
            <a:avLst/>
          </a:prstGeom>
          <a:noFill/>
        </p:spPr>
        <p:txBody>
          <a:bodyPr wrap="square" rtlCol="0">
            <a:spAutoFit/>
          </a:bodyPr>
          <a:lstStyle/>
          <a:p>
            <a:pPr algn="ctr"/>
            <a:r>
              <a:rPr lang="en-GB" sz="4400" dirty="0"/>
              <a:t>6G5Z1108:</a:t>
            </a:r>
            <a:r>
              <a:rPr lang="en-GB" sz="4400" baseline="0" dirty="0"/>
              <a:t> Professional Development</a:t>
            </a:r>
            <a:endParaRPr lang="en-GB" sz="4400" dirty="0"/>
          </a:p>
        </p:txBody>
      </p:sp>
      <p:sp>
        <p:nvSpPr>
          <p:cNvPr id="20" name="Text Placeholder 19"/>
          <p:cNvSpPr>
            <a:spLocks noGrp="1"/>
          </p:cNvSpPr>
          <p:nvPr>
            <p:ph type="body" sz="quarter" idx="10" hasCustomPrompt="1"/>
          </p:nvPr>
        </p:nvSpPr>
        <p:spPr>
          <a:xfrm>
            <a:off x="144379" y="5313726"/>
            <a:ext cx="11891210" cy="453410"/>
          </a:xfrm>
        </p:spPr>
        <p:txBody>
          <a:bodyPr/>
          <a:lstStyle>
            <a:lvl1pPr marL="0" indent="0" algn="ctr">
              <a:buNone/>
              <a:defRPr baseline="0"/>
            </a:lvl1pPr>
          </a:lstStyle>
          <a:p>
            <a:pPr lvl="0"/>
            <a:r>
              <a:rPr lang="en-GB" dirty="0"/>
              <a:t>Add your name here</a:t>
            </a:r>
          </a:p>
        </p:txBody>
      </p:sp>
      <p:sp>
        <p:nvSpPr>
          <p:cNvPr id="21" name="Text Placeholder 19"/>
          <p:cNvSpPr>
            <a:spLocks noGrp="1"/>
          </p:cNvSpPr>
          <p:nvPr>
            <p:ph type="body" sz="quarter" idx="11" hasCustomPrompt="1"/>
          </p:nvPr>
        </p:nvSpPr>
        <p:spPr>
          <a:xfrm>
            <a:off x="144379" y="5852745"/>
            <a:ext cx="11887199" cy="471853"/>
          </a:xfrm>
        </p:spPr>
        <p:txBody>
          <a:bodyPr/>
          <a:lstStyle>
            <a:lvl1pPr marL="0" indent="0" algn="ctr">
              <a:buNone/>
              <a:defRPr baseline="0"/>
            </a:lvl1pPr>
          </a:lstStyle>
          <a:p>
            <a:pPr lvl="0"/>
            <a:r>
              <a:rPr lang="en-GB" dirty="0"/>
              <a:t>Add your student ID number here</a:t>
            </a:r>
          </a:p>
        </p:txBody>
      </p:sp>
      <p:sp>
        <p:nvSpPr>
          <p:cNvPr id="24" name="TextBox 23"/>
          <p:cNvSpPr txBox="1"/>
          <p:nvPr userDrawn="1"/>
        </p:nvSpPr>
        <p:spPr>
          <a:xfrm>
            <a:off x="136359" y="4352591"/>
            <a:ext cx="11899230" cy="646331"/>
          </a:xfrm>
          <a:prstGeom prst="rect">
            <a:avLst/>
          </a:prstGeom>
          <a:noFill/>
        </p:spPr>
        <p:txBody>
          <a:bodyPr wrap="square" rtlCol="0">
            <a:spAutoFit/>
          </a:bodyPr>
          <a:lstStyle/>
          <a:p>
            <a:pPr algn="ctr"/>
            <a:r>
              <a:rPr lang="en-GB" sz="3600" b="1" dirty="0"/>
              <a:t>Evidence</a:t>
            </a:r>
            <a:r>
              <a:rPr lang="en-GB" sz="3600" b="1" baseline="0" dirty="0"/>
              <a:t> &amp; Reflections</a:t>
            </a:r>
            <a:endParaRPr lang="en-GB" sz="3600" b="1" dirty="0"/>
          </a:p>
        </p:txBody>
      </p:sp>
      <p:pic>
        <p:nvPicPr>
          <p:cNvPr id="28" name="Picture 2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9150" y="263832"/>
            <a:ext cx="2021223" cy="772905"/>
          </a:xfrm>
          <a:prstGeom prst="rect">
            <a:avLst/>
          </a:prstGeom>
        </p:spPr>
      </p:pic>
      <p:pic>
        <p:nvPicPr>
          <p:cNvPr id="29" name="Picture 2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47858" y="2038840"/>
            <a:ext cx="3096281" cy="2269324"/>
          </a:xfrm>
          <a:prstGeom prst="rect">
            <a:avLst/>
          </a:prstGeom>
        </p:spPr>
      </p:pic>
    </p:spTree>
    <p:extLst>
      <p:ext uri="{BB962C8B-B14F-4D97-AF65-F5344CB8AC3E}">
        <p14:creationId xmlns:p14="http://schemas.microsoft.com/office/powerpoint/2010/main" val="19546741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Rectangle 5"/>
          <p:cNvSpPr/>
          <p:nvPr userDrawn="1"/>
        </p:nvSpPr>
        <p:spPr>
          <a:xfrm>
            <a:off x="0" y="0"/>
            <a:ext cx="121920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ounded Rectangle 6"/>
          <p:cNvSpPr/>
          <p:nvPr userDrawn="1"/>
        </p:nvSpPr>
        <p:spPr>
          <a:xfrm>
            <a:off x="144379" y="152400"/>
            <a:ext cx="11903242" cy="6585284"/>
          </a:xfrm>
          <a:prstGeom prst="roundRect">
            <a:avLst>
              <a:gd name="adj" fmla="val 3878"/>
            </a:avLst>
          </a:prstGeom>
          <a:solidFill>
            <a:schemeClr val="bg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291" y="5574572"/>
            <a:ext cx="1959249" cy="1260000"/>
          </a:xfrm>
          <a:prstGeom prst="rect">
            <a:avLst/>
          </a:prstGeom>
        </p:spPr>
      </p:pic>
      <p:sp>
        <p:nvSpPr>
          <p:cNvPr id="9" name="Title 8"/>
          <p:cNvSpPr>
            <a:spLocks noGrp="1"/>
          </p:cNvSpPr>
          <p:nvPr>
            <p:ph type="title" hasCustomPrompt="1"/>
          </p:nvPr>
        </p:nvSpPr>
        <p:spPr/>
        <p:txBody>
          <a:bodyPr/>
          <a:lstStyle>
            <a:lvl1pPr algn="ctr">
              <a:defRPr b="1" baseline="0">
                <a:solidFill>
                  <a:schemeClr val="accent1">
                    <a:lumMod val="50000"/>
                  </a:schemeClr>
                </a:solidFill>
              </a:defRPr>
            </a:lvl1pPr>
          </a:lstStyle>
          <a:p>
            <a:r>
              <a:rPr lang="en-GB" dirty="0"/>
              <a:t>Write the name of your Legal &amp; Ethical </a:t>
            </a:r>
            <a:br>
              <a:rPr lang="en-GB" dirty="0"/>
            </a:br>
            <a:r>
              <a:rPr lang="en-GB" dirty="0"/>
              <a:t>DYP activity here</a:t>
            </a:r>
          </a:p>
        </p:txBody>
      </p:sp>
      <p:sp>
        <p:nvSpPr>
          <p:cNvPr id="11" name="Picture Placeholder 10"/>
          <p:cNvSpPr>
            <a:spLocks noGrp="1"/>
          </p:cNvSpPr>
          <p:nvPr>
            <p:ph type="pic" sz="quarter" idx="10" hasCustomPrompt="1"/>
          </p:nvPr>
        </p:nvSpPr>
        <p:spPr>
          <a:xfrm>
            <a:off x="838200" y="2000250"/>
            <a:ext cx="4591050" cy="3314700"/>
          </a:xfrm>
        </p:spPr>
        <p:txBody>
          <a:bodyPr anchor="ctr">
            <a:noAutofit/>
          </a:bodyPr>
          <a:lstStyle>
            <a:lvl1pPr marL="0" indent="0">
              <a:buNone/>
              <a:defRPr sz="2400" baseline="0"/>
            </a:lvl1pPr>
          </a:lstStyle>
          <a:p>
            <a:r>
              <a:rPr lang="en-GB" dirty="0"/>
              <a:t>Attach your evidence for taking part in your activity here. Check the assessment specification for more information</a:t>
            </a:r>
          </a:p>
        </p:txBody>
      </p:sp>
      <p:sp>
        <p:nvSpPr>
          <p:cNvPr id="13" name="Text Placeholder 12"/>
          <p:cNvSpPr>
            <a:spLocks noGrp="1"/>
          </p:cNvSpPr>
          <p:nvPr>
            <p:ph type="body" sz="quarter" idx="11" hasCustomPrompt="1"/>
          </p:nvPr>
        </p:nvSpPr>
        <p:spPr>
          <a:xfrm>
            <a:off x="5572125" y="2000250"/>
            <a:ext cx="5781675" cy="4476750"/>
          </a:xfrm>
        </p:spPr>
        <p:txBody>
          <a:bodyPr anchor="ctr">
            <a:normAutofit/>
          </a:bodyPr>
          <a:lstStyle>
            <a:lvl1pPr marL="0" indent="0">
              <a:buFont typeface="Arial" panose="020B0604020202020204" pitchFamily="34" charset="0"/>
              <a:buNone/>
              <a:defRPr sz="2400" baseline="0"/>
            </a:lvl1pPr>
            <a:lvl2pPr marL="457200" indent="0">
              <a:buNone/>
              <a:defRPr/>
            </a:lvl2pPr>
            <a:lvl3pPr marL="914400" indent="0">
              <a:buNone/>
              <a:defRPr/>
            </a:lvl3pPr>
            <a:lvl4pPr marL="1371600" indent="0">
              <a:buNone/>
              <a:defRPr/>
            </a:lvl4pPr>
            <a:lvl5pPr marL="1828800" indent="0">
              <a:buNone/>
              <a:defRPr/>
            </a:lvl5pPr>
          </a:lstStyle>
          <a:p>
            <a:pPr lvl="0"/>
            <a:r>
              <a:rPr lang="en-GB" dirty="0"/>
              <a:t>Write your short reflection here. Check the assessment specification for more information.</a:t>
            </a:r>
          </a:p>
        </p:txBody>
      </p:sp>
    </p:spTree>
    <p:extLst>
      <p:ext uri="{BB962C8B-B14F-4D97-AF65-F5344CB8AC3E}">
        <p14:creationId xmlns:p14="http://schemas.microsoft.com/office/powerpoint/2010/main" val="38506983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6" name="Rectangle 5"/>
          <p:cNvSpPr/>
          <p:nvPr userDrawn="1"/>
        </p:nvSpPr>
        <p:spPr>
          <a:xfrm>
            <a:off x="0" y="0"/>
            <a:ext cx="12192000" cy="685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ounded Rectangle 6"/>
          <p:cNvSpPr/>
          <p:nvPr userDrawn="1"/>
        </p:nvSpPr>
        <p:spPr>
          <a:xfrm>
            <a:off x="144379" y="152400"/>
            <a:ext cx="11903242" cy="6585284"/>
          </a:xfrm>
          <a:prstGeom prst="roundRect">
            <a:avLst>
              <a:gd name="adj" fmla="val 3878"/>
            </a:avLst>
          </a:prstGeom>
          <a:solidFill>
            <a:schemeClr val="bg1"/>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7624" y="5574572"/>
            <a:ext cx="1956583" cy="1259999"/>
          </a:xfrm>
          <a:prstGeom prst="rect">
            <a:avLst/>
          </a:prstGeom>
        </p:spPr>
      </p:pic>
      <p:sp>
        <p:nvSpPr>
          <p:cNvPr id="9" name="Title 8"/>
          <p:cNvSpPr>
            <a:spLocks noGrp="1"/>
          </p:cNvSpPr>
          <p:nvPr>
            <p:ph type="title" hasCustomPrompt="1"/>
          </p:nvPr>
        </p:nvSpPr>
        <p:spPr>
          <a:xfrm>
            <a:off x="838200" y="365125"/>
            <a:ext cx="10515600" cy="1325563"/>
          </a:xfrm>
        </p:spPr>
        <p:txBody>
          <a:bodyPr/>
          <a:lstStyle>
            <a:lvl1pPr algn="ctr">
              <a:defRPr b="1" baseline="0">
                <a:solidFill>
                  <a:schemeClr val="accent6">
                    <a:lumMod val="50000"/>
                  </a:schemeClr>
                </a:solidFill>
              </a:defRPr>
            </a:lvl1pPr>
          </a:lstStyle>
          <a:p>
            <a:r>
              <a:rPr lang="en-GB" dirty="0"/>
              <a:t>Write the name of your Social &amp; Professional</a:t>
            </a:r>
            <a:br>
              <a:rPr lang="en-GB" dirty="0"/>
            </a:br>
            <a:r>
              <a:rPr lang="en-GB" dirty="0"/>
              <a:t>DYP activity here</a:t>
            </a:r>
          </a:p>
        </p:txBody>
      </p:sp>
      <p:sp>
        <p:nvSpPr>
          <p:cNvPr id="12" name="Picture Placeholder 10"/>
          <p:cNvSpPr>
            <a:spLocks noGrp="1"/>
          </p:cNvSpPr>
          <p:nvPr>
            <p:ph type="pic" sz="quarter" idx="10" hasCustomPrompt="1"/>
          </p:nvPr>
        </p:nvSpPr>
        <p:spPr>
          <a:xfrm>
            <a:off x="838200" y="2000250"/>
            <a:ext cx="4591050" cy="3314700"/>
          </a:xfrm>
        </p:spPr>
        <p:txBody>
          <a:bodyPr anchor="ctr">
            <a:noAutofit/>
          </a:bodyPr>
          <a:lstStyle>
            <a:lvl1pPr marL="0" indent="0">
              <a:buNone/>
              <a:defRPr sz="2400" baseline="0"/>
            </a:lvl1pPr>
          </a:lstStyle>
          <a:p>
            <a:r>
              <a:rPr lang="en-GB" dirty="0"/>
              <a:t>Attach your evidence for taking part in your activity here. Check the assessment specification for more information</a:t>
            </a:r>
          </a:p>
        </p:txBody>
      </p:sp>
      <p:sp>
        <p:nvSpPr>
          <p:cNvPr id="13" name="Text Placeholder 12"/>
          <p:cNvSpPr>
            <a:spLocks noGrp="1"/>
          </p:cNvSpPr>
          <p:nvPr>
            <p:ph type="body" sz="quarter" idx="11" hasCustomPrompt="1"/>
          </p:nvPr>
        </p:nvSpPr>
        <p:spPr>
          <a:xfrm>
            <a:off x="5572125" y="2000250"/>
            <a:ext cx="5781675" cy="4476750"/>
          </a:xfrm>
        </p:spPr>
        <p:txBody>
          <a:bodyPr anchor="ctr">
            <a:normAutofit/>
          </a:bodyPr>
          <a:lstStyle>
            <a:lvl1pPr marL="0" indent="0">
              <a:buFont typeface="Arial" panose="020B0604020202020204" pitchFamily="34" charset="0"/>
              <a:buNone/>
              <a:defRPr sz="2400" baseline="0"/>
            </a:lvl1pPr>
            <a:lvl2pPr marL="457200" indent="0">
              <a:buNone/>
              <a:defRPr/>
            </a:lvl2pPr>
            <a:lvl3pPr marL="914400" indent="0">
              <a:buNone/>
              <a:defRPr/>
            </a:lvl3pPr>
            <a:lvl4pPr marL="1371600" indent="0">
              <a:buNone/>
              <a:defRPr/>
            </a:lvl4pPr>
            <a:lvl5pPr marL="1828800" indent="0">
              <a:buNone/>
              <a:defRPr/>
            </a:lvl5pPr>
          </a:lstStyle>
          <a:p>
            <a:pPr lvl="0"/>
            <a:r>
              <a:rPr lang="en-GB" dirty="0"/>
              <a:t>Write your short reflection here. Check the assessment specification for more information.</a:t>
            </a:r>
          </a:p>
        </p:txBody>
      </p:sp>
    </p:spTree>
    <p:extLst>
      <p:ext uri="{BB962C8B-B14F-4D97-AF65-F5344CB8AC3E}">
        <p14:creationId xmlns:p14="http://schemas.microsoft.com/office/powerpoint/2010/main" val="20025765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Rectangle 5"/>
          <p:cNvSpPr/>
          <p:nvPr userDrawn="1"/>
        </p:nvSpPr>
        <p:spPr>
          <a:xfrm>
            <a:off x="0" y="0"/>
            <a:ext cx="12192000"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ounded Rectangle 6"/>
          <p:cNvSpPr/>
          <p:nvPr userDrawn="1"/>
        </p:nvSpPr>
        <p:spPr>
          <a:xfrm>
            <a:off x="144379" y="152400"/>
            <a:ext cx="11903242" cy="6585284"/>
          </a:xfrm>
          <a:prstGeom prst="roundRect">
            <a:avLst>
              <a:gd name="adj" fmla="val 3878"/>
            </a:avLst>
          </a:prstGeom>
          <a:solidFill>
            <a:schemeClr val="bg1"/>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7196" y="5574572"/>
            <a:ext cx="1957439" cy="1259999"/>
          </a:xfrm>
          <a:prstGeom prst="rect">
            <a:avLst/>
          </a:prstGeom>
        </p:spPr>
      </p:pic>
      <p:sp>
        <p:nvSpPr>
          <p:cNvPr id="9" name="Title 8"/>
          <p:cNvSpPr>
            <a:spLocks noGrp="1"/>
          </p:cNvSpPr>
          <p:nvPr>
            <p:ph type="title" hasCustomPrompt="1"/>
          </p:nvPr>
        </p:nvSpPr>
        <p:spPr>
          <a:xfrm>
            <a:off x="838200" y="365125"/>
            <a:ext cx="10515600" cy="1325563"/>
          </a:xfrm>
        </p:spPr>
        <p:txBody>
          <a:bodyPr/>
          <a:lstStyle>
            <a:lvl1pPr algn="ctr">
              <a:defRPr b="1" baseline="0">
                <a:solidFill>
                  <a:schemeClr val="accent4">
                    <a:lumMod val="50000"/>
                  </a:schemeClr>
                </a:solidFill>
              </a:defRPr>
            </a:lvl1pPr>
          </a:lstStyle>
          <a:p>
            <a:r>
              <a:rPr lang="en-GB" dirty="0"/>
              <a:t>Write the name of your Course Context </a:t>
            </a:r>
            <a:br>
              <a:rPr lang="en-GB" dirty="0"/>
            </a:br>
            <a:r>
              <a:rPr lang="en-GB" dirty="0"/>
              <a:t>DYP activity here</a:t>
            </a:r>
          </a:p>
        </p:txBody>
      </p:sp>
      <p:sp>
        <p:nvSpPr>
          <p:cNvPr id="12" name="Picture Placeholder 10"/>
          <p:cNvSpPr>
            <a:spLocks noGrp="1"/>
          </p:cNvSpPr>
          <p:nvPr>
            <p:ph type="pic" sz="quarter" idx="10" hasCustomPrompt="1"/>
          </p:nvPr>
        </p:nvSpPr>
        <p:spPr>
          <a:xfrm>
            <a:off x="838200" y="2000250"/>
            <a:ext cx="4591050" cy="3314700"/>
          </a:xfrm>
        </p:spPr>
        <p:txBody>
          <a:bodyPr anchor="ctr">
            <a:noAutofit/>
          </a:bodyPr>
          <a:lstStyle>
            <a:lvl1pPr marL="0" indent="0">
              <a:buNone/>
              <a:defRPr sz="2400" baseline="0"/>
            </a:lvl1pPr>
          </a:lstStyle>
          <a:p>
            <a:r>
              <a:rPr lang="en-GB" dirty="0"/>
              <a:t>Attach your evidence for taking part in your activity here. Check the assessment specification for more information</a:t>
            </a:r>
          </a:p>
        </p:txBody>
      </p:sp>
      <p:sp>
        <p:nvSpPr>
          <p:cNvPr id="13" name="Text Placeholder 12"/>
          <p:cNvSpPr>
            <a:spLocks noGrp="1"/>
          </p:cNvSpPr>
          <p:nvPr>
            <p:ph type="body" sz="quarter" idx="11" hasCustomPrompt="1"/>
          </p:nvPr>
        </p:nvSpPr>
        <p:spPr>
          <a:xfrm>
            <a:off x="5572125" y="2000250"/>
            <a:ext cx="5781675" cy="4476750"/>
          </a:xfrm>
        </p:spPr>
        <p:txBody>
          <a:bodyPr anchor="ctr">
            <a:normAutofit/>
          </a:bodyPr>
          <a:lstStyle>
            <a:lvl1pPr marL="0" indent="0">
              <a:buFont typeface="Arial" panose="020B0604020202020204" pitchFamily="34" charset="0"/>
              <a:buNone/>
              <a:defRPr sz="2400" baseline="0"/>
            </a:lvl1pPr>
            <a:lvl2pPr marL="457200" indent="0">
              <a:buNone/>
              <a:defRPr/>
            </a:lvl2pPr>
            <a:lvl3pPr marL="914400" indent="0">
              <a:buNone/>
              <a:defRPr/>
            </a:lvl3pPr>
            <a:lvl4pPr marL="1371600" indent="0">
              <a:buNone/>
              <a:defRPr/>
            </a:lvl4pPr>
            <a:lvl5pPr marL="1828800" indent="0">
              <a:buNone/>
              <a:defRPr/>
            </a:lvl5pPr>
          </a:lstStyle>
          <a:p>
            <a:pPr lvl="0"/>
            <a:r>
              <a:rPr lang="en-GB" dirty="0"/>
              <a:t>Write your short reflection here. Check the assessment specification for more information.</a:t>
            </a:r>
          </a:p>
        </p:txBody>
      </p:sp>
    </p:spTree>
    <p:extLst>
      <p:ext uri="{BB962C8B-B14F-4D97-AF65-F5344CB8AC3E}">
        <p14:creationId xmlns:p14="http://schemas.microsoft.com/office/powerpoint/2010/main" val="12390590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Rectangle 5"/>
          <p:cNvSpPr/>
          <p:nvPr userDrawn="1"/>
        </p:nvSpPr>
        <p:spPr>
          <a:xfrm>
            <a:off x="0" y="0"/>
            <a:ext cx="12192000" cy="6858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Rounded Rectangle 6"/>
          <p:cNvSpPr/>
          <p:nvPr userDrawn="1"/>
        </p:nvSpPr>
        <p:spPr>
          <a:xfrm>
            <a:off x="144379" y="152400"/>
            <a:ext cx="11903242" cy="6585284"/>
          </a:xfrm>
          <a:prstGeom prst="roundRect">
            <a:avLst>
              <a:gd name="adj" fmla="val 3878"/>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292" y="5574572"/>
            <a:ext cx="1959247" cy="1259999"/>
          </a:xfrm>
          <a:prstGeom prst="rect">
            <a:avLst/>
          </a:prstGeom>
        </p:spPr>
      </p:pic>
      <p:sp>
        <p:nvSpPr>
          <p:cNvPr id="9" name="Title 8"/>
          <p:cNvSpPr>
            <a:spLocks noGrp="1"/>
          </p:cNvSpPr>
          <p:nvPr>
            <p:ph type="title" hasCustomPrompt="1"/>
          </p:nvPr>
        </p:nvSpPr>
        <p:spPr>
          <a:xfrm>
            <a:off x="838200" y="365125"/>
            <a:ext cx="10515600" cy="1325563"/>
          </a:xfrm>
        </p:spPr>
        <p:txBody>
          <a:bodyPr/>
          <a:lstStyle>
            <a:lvl1pPr algn="ctr">
              <a:defRPr b="1" baseline="0">
                <a:solidFill>
                  <a:schemeClr val="accent2">
                    <a:lumMod val="50000"/>
                  </a:schemeClr>
                </a:solidFill>
              </a:defRPr>
            </a:lvl1pPr>
          </a:lstStyle>
          <a:p>
            <a:r>
              <a:rPr lang="en-GB" dirty="0"/>
              <a:t>Write the name of your Employability </a:t>
            </a:r>
            <a:br>
              <a:rPr lang="en-GB" dirty="0"/>
            </a:br>
            <a:r>
              <a:rPr lang="en-GB" dirty="0"/>
              <a:t>DYP activity here</a:t>
            </a:r>
          </a:p>
        </p:txBody>
      </p:sp>
      <p:sp>
        <p:nvSpPr>
          <p:cNvPr id="12" name="Picture Placeholder 10"/>
          <p:cNvSpPr>
            <a:spLocks noGrp="1"/>
          </p:cNvSpPr>
          <p:nvPr>
            <p:ph type="pic" sz="quarter" idx="10" hasCustomPrompt="1"/>
          </p:nvPr>
        </p:nvSpPr>
        <p:spPr>
          <a:xfrm>
            <a:off x="838200" y="2000250"/>
            <a:ext cx="4591050" cy="3314700"/>
          </a:xfrm>
        </p:spPr>
        <p:txBody>
          <a:bodyPr anchor="ctr">
            <a:noAutofit/>
          </a:bodyPr>
          <a:lstStyle>
            <a:lvl1pPr marL="0" indent="0">
              <a:buNone/>
              <a:defRPr sz="2400" baseline="0"/>
            </a:lvl1pPr>
          </a:lstStyle>
          <a:p>
            <a:r>
              <a:rPr lang="en-GB" dirty="0"/>
              <a:t>Attach your evidence for taking part in your activity here. Check the assessment specification for more information</a:t>
            </a:r>
          </a:p>
        </p:txBody>
      </p:sp>
      <p:sp>
        <p:nvSpPr>
          <p:cNvPr id="13" name="Text Placeholder 12"/>
          <p:cNvSpPr>
            <a:spLocks noGrp="1"/>
          </p:cNvSpPr>
          <p:nvPr>
            <p:ph type="body" sz="quarter" idx="11" hasCustomPrompt="1"/>
          </p:nvPr>
        </p:nvSpPr>
        <p:spPr>
          <a:xfrm>
            <a:off x="5572125" y="2000250"/>
            <a:ext cx="5781675" cy="4476750"/>
          </a:xfrm>
        </p:spPr>
        <p:txBody>
          <a:bodyPr anchor="ctr">
            <a:normAutofit/>
          </a:bodyPr>
          <a:lstStyle>
            <a:lvl1pPr marL="0" indent="0">
              <a:buFont typeface="Arial" panose="020B0604020202020204" pitchFamily="34" charset="0"/>
              <a:buNone/>
              <a:defRPr sz="2400" baseline="0"/>
            </a:lvl1pPr>
            <a:lvl2pPr marL="457200" indent="0">
              <a:buNone/>
              <a:defRPr/>
            </a:lvl2pPr>
            <a:lvl3pPr marL="914400" indent="0">
              <a:buNone/>
              <a:defRPr/>
            </a:lvl3pPr>
            <a:lvl4pPr marL="1371600" indent="0">
              <a:buNone/>
              <a:defRPr/>
            </a:lvl4pPr>
            <a:lvl5pPr marL="1828800" indent="0">
              <a:buNone/>
              <a:defRPr/>
            </a:lvl5pPr>
          </a:lstStyle>
          <a:p>
            <a:pPr lvl="0"/>
            <a:r>
              <a:rPr lang="en-GB" dirty="0"/>
              <a:t>Write your short reflection here. Check the assessment specification for more information.</a:t>
            </a:r>
          </a:p>
        </p:txBody>
      </p:sp>
    </p:spTree>
    <p:extLst>
      <p:ext uri="{BB962C8B-B14F-4D97-AF65-F5344CB8AC3E}">
        <p14:creationId xmlns:p14="http://schemas.microsoft.com/office/powerpoint/2010/main" val="903181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96B3BD24-BD7A-4CCE-A5A3-8720ABAACE90}" type="datetimeFigureOut">
              <a:rPr lang="en-GB" smtClean="0"/>
              <a:t>21/02/2019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E4A90C2-A772-4BCB-9299-1A1E3BF5D92A}" type="slidenum">
              <a:rPr lang="en-GB" smtClean="0"/>
              <a:t>‹#›</a:t>
            </a:fld>
            <a:endParaRPr lang="en-GB"/>
          </a:p>
        </p:txBody>
      </p:sp>
    </p:spTree>
    <p:extLst>
      <p:ext uri="{BB962C8B-B14F-4D97-AF65-F5344CB8AC3E}">
        <p14:creationId xmlns:p14="http://schemas.microsoft.com/office/powerpoint/2010/main" val="33681946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B3BD24-BD7A-4CCE-A5A3-8720ABAACE90}" type="datetimeFigureOut">
              <a:rPr lang="en-GB" smtClean="0"/>
              <a:t>21/02/2019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E4A90C2-A772-4BCB-9299-1A1E3BF5D92A}" type="slidenum">
              <a:rPr lang="en-GB" smtClean="0"/>
              <a:t>‹#›</a:t>
            </a:fld>
            <a:endParaRPr lang="en-GB"/>
          </a:p>
        </p:txBody>
      </p:sp>
    </p:spTree>
    <p:extLst>
      <p:ext uri="{BB962C8B-B14F-4D97-AF65-F5344CB8AC3E}">
        <p14:creationId xmlns:p14="http://schemas.microsoft.com/office/powerpoint/2010/main" val="8662214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96B3BD24-BD7A-4CCE-A5A3-8720ABAACE90}" type="datetimeFigureOut">
              <a:rPr lang="en-GB" smtClean="0"/>
              <a:t>21/02/2019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E4A90C2-A772-4BCB-9299-1A1E3BF5D92A}" type="slidenum">
              <a:rPr lang="en-GB" smtClean="0"/>
              <a:t>‹#›</a:t>
            </a:fld>
            <a:endParaRPr lang="en-GB"/>
          </a:p>
        </p:txBody>
      </p:sp>
    </p:spTree>
    <p:extLst>
      <p:ext uri="{BB962C8B-B14F-4D97-AF65-F5344CB8AC3E}">
        <p14:creationId xmlns:p14="http://schemas.microsoft.com/office/powerpoint/2010/main" val="1904433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96B3BD24-BD7A-4CCE-A5A3-8720ABAACE90}" type="datetimeFigureOut">
              <a:rPr lang="en-GB" smtClean="0"/>
              <a:t>21/02/2019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E4A90C2-A772-4BCB-9299-1A1E3BF5D92A}" type="slidenum">
              <a:rPr lang="en-GB" smtClean="0"/>
              <a:t>‹#›</a:t>
            </a:fld>
            <a:endParaRPr lang="en-GB"/>
          </a:p>
        </p:txBody>
      </p:sp>
    </p:spTree>
    <p:extLst>
      <p:ext uri="{BB962C8B-B14F-4D97-AF65-F5344CB8AC3E}">
        <p14:creationId xmlns:p14="http://schemas.microsoft.com/office/powerpoint/2010/main" val="3614899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96B3BD24-BD7A-4CCE-A5A3-8720ABAACE90}" type="datetimeFigureOut">
              <a:rPr lang="en-GB" smtClean="0"/>
              <a:t>21/02/2019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E4A90C2-A772-4BCB-9299-1A1E3BF5D92A}" type="slidenum">
              <a:rPr lang="en-GB" smtClean="0"/>
              <a:t>‹#›</a:t>
            </a:fld>
            <a:endParaRPr lang="en-GB"/>
          </a:p>
        </p:txBody>
      </p:sp>
    </p:spTree>
    <p:extLst>
      <p:ext uri="{BB962C8B-B14F-4D97-AF65-F5344CB8AC3E}">
        <p14:creationId xmlns:p14="http://schemas.microsoft.com/office/powerpoint/2010/main" val="2761488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B3BD24-BD7A-4CCE-A5A3-8720ABAACE90}" type="datetimeFigureOut">
              <a:rPr lang="en-GB" smtClean="0"/>
              <a:t>21/02/2019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E4A90C2-A772-4BCB-9299-1A1E3BF5D92A}" type="slidenum">
              <a:rPr lang="en-GB" smtClean="0"/>
              <a:t>‹#›</a:t>
            </a:fld>
            <a:endParaRPr lang="en-GB"/>
          </a:p>
        </p:txBody>
      </p:sp>
    </p:spTree>
    <p:extLst>
      <p:ext uri="{BB962C8B-B14F-4D97-AF65-F5344CB8AC3E}">
        <p14:creationId xmlns:p14="http://schemas.microsoft.com/office/powerpoint/2010/main" val="2537962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B3BD24-BD7A-4CCE-A5A3-8720ABAACE90}" type="datetimeFigureOut">
              <a:rPr lang="en-GB" smtClean="0"/>
              <a:t>21/02/2019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E4A90C2-A772-4BCB-9299-1A1E3BF5D92A}" type="slidenum">
              <a:rPr lang="en-GB" smtClean="0"/>
              <a:t>‹#›</a:t>
            </a:fld>
            <a:endParaRPr lang="en-GB"/>
          </a:p>
        </p:txBody>
      </p:sp>
    </p:spTree>
    <p:extLst>
      <p:ext uri="{BB962C8B-B14F-4D97-AF65-F5344CB8AC3E}">
        <p14:creationId xmlns:p14="http://schemas.microsoft.com/office/powerpoint/2010/main" val="33517420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6B3BD24-BD7A-4CCE-A5A3-8720ABAACE90}" type="datetimeFigureOut">
              <a:rPr lang="en-GB" smtClean="0"/>
              <a:t>21/02/2019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E4A90C2-A772-4BCB-9299-1A1E3BF5D92A}" type="slidenum">
              <a:rPr lang="en-GB" smtClean="0"/>
              <a:t>‹#›</a:t>
            </a:fld>
            <a:endParaRPr lang="en-GB"/>
          </a:p>
        </p:txBody>
      </p:sp>
    </p:spTree>
    <p:extLst>
      <p:ext uri="{BB962C8B-B14F-4D97-AF65-F5344CB8AC3E}">
        <p14:creationId xmlns:p14="http://schemas.microsoft.com/office/powerpoint/2010/main" val="1181427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B3BD24-BD7A-4CCE-A5A3-8720ABAACE90}" type="datetimeFigureOut">
              <a:rPr lang="en-GB" smtClean="0"/>
              <a:t>21/02/2019</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4A90C2-A772-4BCB-9299-1A1E3BF5D92A}" type="slidenum">
              <a:rPr lang="en-GB" smtClean="0"/>
              <a:t>‹#›</a:t>
            </a:fld>
            <a:endParaRPr lang="en-GB"/>
          </a:p>
        </p:txBody>
      </p:sp>
    </p:spTree>
    <p:extLst>
      <p:ext uri="{BB962C8B-B14F-4D97-AF65-F5344CB8AC3E}">
        <p14:creationId xmlns:p14="http://schemas.microsoft.com/office/powerpoint/2010/main" val="2970277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4" r:id="rId12"/>
    <p:sldLayoutId id="2147483660" r:id="rId13"/>
    <p:sldLayoutId id="2147483661" r:id="rId14"/>
    <p:sldLayoutId id="2147483662" r:id="rId15"/>
    <p:sldLayoutId id="2147483663"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normAutofit lnSpcReduction="10000"/>
          </a:bodyPr>
          <a:lstStyle/>
          <a:p>
            <a:r>
              <a:rPr lang="en-GB" dirty="0"/>
              <a:t>Rebecca Clarke</a:t>
            </a:r>
          </a:p>
        </p:txBody>
      </p:sp>
      <p:sp>
        <p:nvSpPr>
          <p:cNvPr id="5" name="Text Placeholder 4"/>
          <p:cNvSpPr>
            <a:spLocks noGrp="1"/>
          </p:cNvSpPr>
          <p:nvPr>
            <p:ph type="body" sz="quarter" idx="11"/>
          </p:nvPr>
        </p:nvSpPr>
        <p:spPr/>
        <p:txBody>
          <a:bodyPr>
            <a:normAutofit lnSpcReduction="10000"/>
          </a:bodyPr>
          <a:lstStyle/>
          <a:p>
            <a:r>
              <a:rPr lang="en-GB" dirty="0"/>
              <a:t>17032866</a:t>
            </a:r>
          </a:p>
        </p:txBody>
      </p:sp>
    </p:spTree>
    <p:extLst>
      <p:ext uri="{BB962C8B-B14F-4D97-AF65-F5344CB8AC3E}">
        <p14:creationId xmlns:p14="http://schemas.microsoft.com/office/powerpoint/2010/main" val="761897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GDPR Compliance Training</a:t>
            </a:r>
          </a:p>
        </p:txBody>
      </p:sp>
      <p:pic>
        <p:nvPicPr>
          <p:cNvPr id="3" name="Picture Placeholder 2">
            <a:extLst>
              <a:ext uri="{FF2B5EF4-FFF2-40B4-BE49-F238E27FC236}">
                <a16:creationId xmlns:a16="http://schemas.microsoft.com/office/drawing/2014/main" id="{8D42CF56-92C0-409C-85BB-269D7635CF89}"/>
              </a:ext>
            </a:extLst>
          </p:cNvPr>
          <p:cNvPicPr>
            <a:picLocks noGrp="1" noChangeAspect="1"/>
          </p:cNvPicPr>
          <p:nvPr>
            <p:ph type="pic" sz="quarter" idx="10"/>
          </p:nvPr>
        </p:nvPicPr>
        <p:blipFill>
          <a:blip r:embed="rId2"/>
          <a:srcRect l="9627" r="9627"/>
          <a:stretch>
            <a:fillRect/>
          </a:stretch>
        </p:blipFill>
        <p:spPr>
          <a:prstGeom prst="rect">
            <a:avLst/>
          </a:prstGeom>
        </p:spPr>
      </p:pic>
      <p:sp>
        <p:nvSpPr>
          <p:cNvPr id="4" name="Text Placeholder 3">
            <a:extLst>
              <a:ext uri="{FF2B5EF4-FFF2-40B4-BE49-F238E27FC236}">
                <a16:creationId xmlns:a16="http://schemas.microsoft.com/office/drawing/2014/main" id="{140D0155-99C4-4535-981D-6323D630F7EF}"/>
              </a:ext>
            </a:extLst>
          </p:cNvPr>
          <p:cNvSpPr>
            <a:spLocks noGrp="1"/>
          </p:cNvSpPr>
          <p:nvPr>
            <p:ph type="body" sz="quarter" idx="11"/>
          </p:nvPr>
        </p:nvSpPr>
        <p:spPr/>
        <p:txBody>
          <a:bodyPr>
            <a:normAutofit fontScale="77500" lnSpcReduction="20000"/>
          </a:bodyPr>
          <a:lstStyle/>
          <a:p>
            <a:r>
              <a:rPr lang="en-GB" dirty="0"/>
              <a:t>The activity I undertook was a GDPR Compliance Essential Training video, I was trying to achieve an understanding of what GDPR was and how it was important within the law. I felt very curious about how this law could be used within day to day life and how It will affect different organizations, I learned that GDPR is general data protection regulation and it’s a new law which has new principles for the collection and processing of personal information. The new law means businesses have to be clearer about how they are collecting peoples personal data and how they are going to be using and storing it. From this activity I am going to be using specific methods to keep data safe, making sure I am going to be encrypting data and when collecting data in the future making sure I am informing people how their data will be collected and used as well as making sure this data is stored correctly, for example, making sure its encrypted. Learning about this is enabling me to make sure I follow the correct law and procedures in the future.</a:t>
            </a:r>
          </a:p>
        </p:txBody>
      </p:sp>
    </p:spTree>
    <p:extLst>
      <p:ext uri="{BB962C8B-B14F-4D97-AF65-F5344CB8AC3E}">
        <p14:creationId xmlns:p14="http://schemas.microsoft.com/office/powerpoint/2010/main" val="1934137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Why Process is key to good ITAM</a:t>
            </a:r>
          </a:p>
        </p:txBody>
      </p:sp>
      <p:pic>
        <p:nvPicPr>
          <p:cNvPr id="2" name="Picture Placeholder 1">
            <a:extLst>
              <a:ext uri="{FF2B5EF4-FFF2-40B4-BE49-F238E27FC236}">
                <a16:creationId xmlns:a16="http://schemas.microsoft.com/office/drawing/2014/main" id="{3E1CC628-4635-413D-8196-DAEE4CB32A83}"/>
              </a:ext>
            </a:extLst>
          </p:cNvPr>
          <p:cNvPicPr>
            <a:picLocks noGrp="1" noChangeAspect="1"/>
          </p:cNvPicPr>
          <p:nvPr>
            <p:ph type="pic" sz="quarter" idx="10"/>
          </p:nvPr>
        </p:nvPicPr>
        <p:blipFill>
          <a:blip r:embed="rId2"/>
          <a:srcRect t="22875" b="22875"/>
          <a:stretch>
            <a:fillRect/>
          </a:stretch>
        </p:blipFill>
        <p:spPr>
          <a:prstGeom prst="rect">
            <a:avLst/>
          </a:prstGeom>
        </p:spPr>
      </p:pic>
      <p:sp>
        <p:nvSpPr>
          <p:cNvPr id="7" name="Text Placeholder 6"/>
          <p:cNvSpPr>
            <a:spLocks noGrp="1"/>
          </p:cNvSpPr>
          <p:nvPr>
            <p:ph type="body" sz="quarter" idx="11"/>
          </p:nvPr>
        </p:nvSpPr>
        <p:spPr/>
        <p:txBody>
          <a:bodyPr>
            <a:normAutofit fontScale="92500" lnSpcReduction="20000"/>
          </a:bodyPr>
          <a:lstStyle/>
          <a:p>
            <a:r>
              <a:rPr lang="en-GB" dirty="0"/>
              <a:t>The activity was a presentation delivered by Astute on why process is key to good ITAM. Astute delivered a presentation on this however I feel the presentation was aimed more at professionals due to the fact they used complicated language and acronyms and didn’t explain fully what these meant, so I felt very confused throughout the presentation, I did, however, enjoy listening to the case study's which showed what the challenges they had with license compliance. I feel I could have improved my understanding of the presentation and what they were speaking about with researching what ITAM was before going. My action plan going forward for future events like these is to research the topic beforehand so I don’t feel excluded when they are explaining and I can understand what they are speaking about.</a:t>
            </a:r>
          </a:p>
        </p:txBody>
      </p:sp>
    </p:spTree>
    <p:extLst>
      <p:ext uri="{BB962C8B-B14F-4D97-AF65-F5344CB8AC3E}">
        <p14:creationId xmlns:p14="http://schemas.microsoft.com/office/powerpoint/2010/main" val="1730010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b="0" dirty="0"/>
              <a:t>Manchester Gamers Unite</a:t>
            </a:r>
            <a:endParaRPr lang="en-GB" dirty="0"/>
          </a:p>
        </p:txBody>
      </p:sp>
      <p:pic>
        <p:nvPicPr>
          <p:cNvPr id="2" name="Picture Placeholder 1">
            <a:extLst>
              <a:ext uri="{FF2B5EF4-FFF2-40B4-BE49-F238E27FC236}">
                <a16:creationId xmlns:a16="http://schemas.microsoft.com/office/drawing/2014/main" id="{8EB1FB63-2874-44DB-B423-2D8BDD52CFA5}"/>
              </a:ext>
            </a:extLst>
          </p:cNvPr>
          <p:cNvPicPr>
            <a:picLocks noGrp="1" noChangeAspect="1"/>
          </p:cNvPicPr>
          <p:nvPr>
            <p:ph type="pic" sz="quarter" idx="10"/>
          </p:nvPr>
        </p:nvPicPr>
        <p:blipFill>
          <a:blip r:embed="rId2"/>
          <a:srcRect t="1935" b="1935"/>
          <a:stretch>
            <a:fillRect/>
          </a:stretch>
        </p:blipFill>
        <p:spPr>
          <a:prstGeom prst="rect">
            <a:avLst/>
          </a:prstGeom>
        </p:spPr>
      </p:pic>
      <p:sp>
        <p:nvSpPr>
          <p:cNvPr id="7" name="Text Placeholder 6"/>
          <p:cNvSpPr>
            <a:spLocks noGrp="1"/>
          </p:cNvSpPr>
          <p:nvPr>
            <p:ph type="body" sz="quarter" idx="11"/>
          </p:nvPr>
        </p:nvSpPr>
        <p:spPr>
          <a:xfrm>
            <a:off x="5572125" y="1679258"/>
            <a:ext cx="5781675" cy="4476750"/>
          </a:xfrm>
        </p:spPr>
        <p:txBody>
          <a:bodyPr>
            <a:normAutofit fontScale="92500"/>
          </a:bodyPr>
          <a:lstStyle/>
          <a:p>
            <a:r>
              <a:rPr lang="en-GB" sz="1600" dirty="0"/>
              <a:t>The activity I went to is a showcase of game companies showing off their work, I undertook some demos of their games. I tried to understand how they programmed the game and what key aspects are similar throughout. One of the anxieties I felt during this was the busyness as well as the courage to ask questions, I think I overcame this by starting with a compliment and general conversation and after this asking them the questions I had regarding the structure of the game. I could try and write down questions I wanted to ask to make sure I got answers to them as well because I forgot to ask several questions as going at a less busy time or trying to take a moment out and go back and resume the activity. I got a lot of good responses and following the conversations I now know about the different amount of teams which are involved in making a game and how I  would personally get involved in applying for a job and what would be required of me if I applied for a programming job-making games. From this activity I have gained a motivation to do programming to see a working end result, I have also learned from general conversation to not be afraid to make mistakes as the games have gone through several versions to make them what they are now. I plan to have conversations with friends and tutors one on one regarding questions I have to try and help build up the confidence to help my anxiety to ask questions during lectures or events.</a:t>
            </a:r>
          </a:p>
        </p:txBody>
      </p:sp>
    </p:spTree>
    <p:extLst>
      <p:ext uri="{BB962C8B-B14F-4D97-AF65-F5344CB8AC3E}">
        <p14:creationId xmlns:p14="http://schemas.microsoft.com/office/powerpoint/2010/main" val="3996115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Meet The Employers</a:t>
            </a:r>
          </a:p>
        </p:txBody>
      </p:sp>
      <p:pic>
        <p:nvPicPr>
          <p:cNvPr id="3" name="Picture Placeholder 2">
            <a:extLst>
              <a:ext uri="{FF2B5EF4-FFF2-40B4-BE49-F238E27FC236}">
                <a16:creationId xmlns:a16="http://schemas.microsoft.com/office/drawing/2014/main" id="{9662AD4E-8C49-4729-BD53-876E93D332C4}"/>
              </a:ext>
            </a:extLst>
          </p:cNvPr>
          <p:cNvPicPr>
            <a:picLocks noGrp="1" noChangeAspect="1"/>
          </p:cNvPicPr>
          <p:nvPr>
            <p:ph type="pic" sz="quarter" idx="10"/>
          </p:nvPr>
        </p:nvPicPr>
        <p:blipFill>
          <a:blip r:embed="rId2"/>
          <a:srcRect t="22945" b="22945"/>
          <a:stretch>
            <a:fillRect/>
          </a:stretch>
        </p:blipFill>
        <p:spPr>
          <a:prstGeom prst="rect">
            <a:avLst/>
          </a:prstGeom>
        </p:spPr>
      </p:pic>
      <p:sp>
        <p:nvSpPr>
          <p:cNvPr id="7" name="Text Placeholder 6"/>
          <p:cNvSpPr>
            <a:spLocks noGrp="1"/>
          </p:cNvSpPr>
          <p:nvPr>
            <p:ph type="body" sz="quarter" idx="11"/>
          </p:nvPr>
        </p:nvSpPr>
        <p:spPr/>
        <p:txBody>
          <a:bodyPr>
            <a:normAutofit fontScale="70000" lnSpcReduction="20000"/>
          </a:bodyPr>
          <a:lstStyle/>
          <a:p>
            <a:r>
              <a:rPr lang="en-GB" dirty="0"/>
              <a:t>The employability and placement event I went to had several companies which offered placements, I went to this event with the hope to learn more about how a placement could help me during the future and how placements could help improve my skills. We had a limited time at each table to ask questions and learn about what placement options they offer, several other people asked questions and therefore I didn’t have time to ask my questions, I could have been more confident and pushed to ask my question instead of letting other people ask questions before me, I felt nervous at the time asking questions and this is why I let others ask before me. In situations like this, I need to be driven to ask my questions and not let others overshadow me because I am nervous asking questions. From this activity I know how to apply for placements however due to the several employers explaining this while talking about the placements they offer, moving forward I am going to try and develop myself in several areas employers are looking for within placement students such as teamwork, I am going to be doing this by undertaking a more significant role within teamwork tasks moving forward.</a:t>
            </a:r>
          </a:p>
        </p:txBody>
      </p:sp>
    </p:spTree>
    <p:extLst>
      <p:ext uri="{BB962C8B-B14F-4D97-AF65-F5344CB8AC3E}">
        <p14:creationId xmlns:p14="http://schemas.microsoft.com/office/powerpoint/2010/main" val="15780423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1779</TotalTime>
  <Words>855</Words>
  <Application>Microsoft Office PowerPoint</Application>
  <PresentationFormat>Widescreen</PresentationFormat>
  <Paragraphs>10</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GDPR Compliance Training</vt:lpstr>
      <vt:lpstr>Why Process is key to good ITAM</vt:lpstr>
      <vt:lpstr>Manchester Gamers Unite</vt:lpstr>
      <vt:lpstr>Meet The Employers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Crossley</dc:creator>
  <cp:lastModifiedBy>Rebecca Clarke</cp:lastModifiedBy>
  <cp:revision>39</cp:revision>
  <dcterms:created xsi:type="dcterms:W3CDTF">2018-08-01T10:16:34Z</dcterms:created>
  <dcterms:modified xsi:type="dcterms:W3CDTF">2019-02-22T13:22:51Z</dcterms:modified>
</cp:coreProperties>
</file>